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9EA62-957B-4E17-9C42-9CB2AFC7DBF9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1D3B6-6282-4259-B02D-E9684095D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055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9EA62-957B-4E17-9C42-9CB2AFC7DBF9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1D3B6-6282-4259-B02D-E9684095D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900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9EA62-957B-4E17-9C42-9CB2AFC7DBF9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1D3B6-6282-4259-B02D-E9684095D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074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9EA62-957B-4E17-9C42-9CB2AFC7DBF9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1D3B6-6282-4259-B02D-E9684095D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092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9EA62-957B-4E17-9C42-9CB2AFC7DBF9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1D3B6-6282-4259-B02D-E9684095D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540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9EA62-957B-4E17-9C42-9CB2AFC7DBF9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1D3B6-6282-4259-B02D-E9684095D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181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9EA62-957B-4E17-9C42-9CB2AFC7DBF9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1D3B6-6282-4259-B02D-E9684095D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137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9EA62-957B-4E17-9C42-9CB2AFC7DBF9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1D3B6-6282-4259-B02D-E9684095D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448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9EA62-957B-4E17-9C42-9CB2AFC7DBF9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1D3B6-6282-4259-B02D-E9684095D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043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9EA62-957B-4E17-9C42-9CB2AFC7DBF9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1D3B6-6282-4259-B02D-E9684095D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479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9EA62-957B-4E17-9C42-9CB2AFC7DBF9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1D3B6-6282-4259-B02D-E9684095D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188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9EA62-957B-4E17-9C42-9CB2AFC7DBF9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1D3B6-6282-4259-B02D-E9684095D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699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9580" y="1219203"/>
            <a:ext cx="11193780" cy="1470025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Highway </a:t>
            </a: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Planning &amp; 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Design</a:t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Lecture - 2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2600" y="2971800"/>
            <a:ext cx="8321040" cy="2209800"/>
          </a:xfrm>
        </p:spPr>
        <p:txBody>
          <a:bodyPr>
            <a:normAutofit/>
          </a:bodyPr>
          <a:lstStyle/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Designed and presented </a:t>
            </a:r>
          </a:p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By</a:t>
            </a:r>
          </a:p>
          <a:p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Asst. Prof. Dr. </a:t>
            </a:r>
            <a:r>
              <a:rPr lang="en-US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Raquim Nihad Zehawi</a:t>
            </a:r>
            <a:endParaRPr lang="en-US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719478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0"/>
            <a:ext cx="6971764" cy="6918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6423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873075"/>
            <a:ext cx="11277143" cy="4246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6715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1" y="152401"/>
            <a:ext cx="3470565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5- Cross-Section Elements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800" y="1219201"/>
            <a:ext cx="470863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principal elements of a highway cross section</a:t>
            </a:r>
            <a:endParaRPr lang="ar-IQ" sz="2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64872" y="1219200"/>
            <a:ext cx="45365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marginal elements of a highway cross section</a:t>
            </a:r>
            <a:endParaRPr lang="ar-IQ" sz="2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46046" y="2514601"/>
            <a:ext cx="182614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 travel lanes</a:t>
            </a:r>
            <a:endParaRPr lang="ar-IQ" sz="22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46046" y="3244335"/>
            <a:ext cx="170276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 shoulders</a:t>
            </a:r>
            <a:endParaRPr lang="ar-IQ" sz="22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46046" y="3975557"/>
            <a:ext cx="170531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 medians</a:t>
            </a:r>
            <a:endParaRPr lang="ar-IQ" sz="22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299146" y="2280780"/>
            <a:ext cx="139147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 barriers</a:t>
            </a:r>
            <a:endParaRPr lang="ar-IQ" sz="2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220977" y="2734564"/>
            <a:ext cx="2659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 curbs and gutters</a:t>
            </a:r>
            <a:endParaRPr lang="ar-IQ" sz="2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280650" y="3244334"/>
            <a:ext cx="169783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 guard rails</a:t>
            </a:r>
            <a:endParaRPr lang="ar-IQ" sz="2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284038" y="3834784"/>
            <a:ext cx="16110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4- sidewalks</a:t>
            </a:r>
            <a:endParaRPr lang="ar-IQ" sz="2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342425" y="4976724"/>
            <a:ext cx="175561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6- side slopes</a:t>
            </a:r>
            <a:endParaRPr lang="ar-IQ" sz="2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342425" y="4406424"/>
            <a:ext cx="192527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5- cross Slopes</a:t>
            </a:r>
            <a:endParaRPr lang="ar-IQ" sz="2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299145" y="5559973"/>
            <a:ext cx="196855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7- right of way</a:t>
            </a:r>
            <a:endParaRPr lang="ar-IQ" sz="2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71330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8" grpId="0"/>
      <p:bldP spid="9" grpId="0"/>
      <p:bldP spid="10" grpId="0"/>
      <p:bldP spid="11" grpId="0"/>
      <p:bldP spid="12" grpId="0"/>
      <p:bldP spid="14" grpId="0"/>
      <p:bldP spid="15" grpId="0"/>
      <p:bldP spid="16" grpId="0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3352800"/>
            <a:ext cx="11734800" cy="350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-23452"/>
            <a:ext cx="11887199" cy="36048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6787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1" y="228601"/>
            <a:ext cx="299787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 Width of Travel Lanes</a:t>
            </a:r>
            <a:endParaRPr lang="ar-IQ" sz="22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786447"/>
            <a:ext cx="9982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Travel lane widths usually vary from 9 to 12 ft.  Most arterials have 12-ft travel lanes</a:t>
            </a:r>
            <a:endParaRPr lang="ar-IQ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1299985"/>
            <a:ext cx="101898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capacity of a highway decreases significantly as the lane width is reduced from 12 </a:t>
            </a:r>
            <a:r>
              <a:rPr lang="en-US" sz="2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ft</a:t>
            </a:r>
            <a:r>
              <a:rPr lang="en-US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endParaRPr lang="ar-IQ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2023279"/>
            <a:ext cx="163673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 Shoulders</a:t>
            </a:r>
            <a:endParaRPr lang="ar-IQ" sz="22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799" y="2743200"/>
            <a:ext cx="113538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shoulder  is always contiguous with the traveled lane so as to provide an area along the highway for vehicles to stop when necessary</a:t>
            </a:r>
            <a:endParaRPr lang="ar-IQ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5667" y="3567849"/>
            <a:ext cx="84135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Shoulder width range from 2 </a:t>
            </a:r>
            <a:r>
              <a:rPr lang="en-US" sz="2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ft</a:t>
            </a:r>
            <a:r>
              <a:rPr lang="en-US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 minor roads to 12 </a:t>
            </a:r>
            <a:r>
              <a:rPr lang="en-US" sz="2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ft</a:t>
            </a:r>
            <a:r>
              <a:rPr lang="en-US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 major arterials</a:t>
            </a:r>
            <a:endParaRPr lang="ar-IQ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199" y="4114800"/>
            <a:ext cx="103632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Shoulders are also used to laterally support the pavement  structure</a:t>
            </a:r>
            <a:endParaRPr lang="ar-IQ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5667" y="4524345"/>
            <a:ext cx="60807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shoulder width is known as either graded or usable</a:t>
            </a:r>
            <a:endParaRPr lang="ar-IQ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94249" y="4927873"/>
            <a:ext cx="111643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shoulder width is measured from the edge of the pavement to the intersection of the shoulder slope and the plane of the side slope</a:t>
            </a:r>
            <a:endParaRPr lang="ar-IQ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7198" y="5654942"/>
            <a:ext cx="112014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Recommended slopes are 2 to 6 percent for bituminous and concrete-surfaced shoulders, and 4 to 6 percent for gravel or crushed-rock shoulders</a:t>
            </a:r>
            <a:endParaRPr lang="ar-IQ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88913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" y="152401"/>
            <a:ext cx="170531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 medians</a:t>
            </a:r>
            <a:endParaRPr lang="ar-IQ" sz="22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1586" y="762000"/>
            <a:ext cx="93358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the section of a divided highway that separates the lanes in opposing directions. </a:t>
            </a:r>
            <a:endParaRPr lang="ar-IQ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1586" y="1177904"/>
            <a:ext cx="113170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width of a median is the distance between the edges of the inside lanes</a:t>
            </a:r>
            <a:endParaRPr lang="ar-IQ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8033" y="1676400"/>
            <a:ext cx="63402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Median widths vary from a minimum of 4 to 80 </a:t>
            </a:r>
            <a:r>
              <a:rPr lang="en-US" sz="2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ft</a:t>
            </a:r>
            <a:r>
              <a:rPr lang="en-US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 more</a:t>
            </a:r>
            <a:endParaRPr lang="ar-IQ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8033" y="2104678"/>
            <a:ext cx="38571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functions of a median include:</a:t>
            </a:r>
            <a:endParaRPr lang="ar-IQ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3558" y="2743201"/>
            <a:ext cx="901524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Providing a recovery area for out-of-control vehicles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Separating opposing traffic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Providing stopping areas during emergencies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Providing storage areas for left-turning and U-turning vehicles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Providing refuge for pedestrians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Reducing the effect of headlight glare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Providing temporary lanes and cross-overs during maintenance operations</a:t>
            </a:r>
            <a:endParaRPr lang="ar-IQ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66383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6560" y="685801"/>
            <a:ext cx="21756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 barriers</a:t>
            </a:r>
            <a:endParaRPr lang="ar-IQ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71700" y="152400"/>
            <a:ext cx="7543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marginal elements of a highway cross section</a:t>
            </a:r>
            <a:endParaRPr lang="ar-IQ" sz="2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1219201"/>
            <a:ext cx="11506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median barrier is a longitudinal system used to prevent an errant vehicle from crossing the portion of a divided highway separating the traveled ways for traffic in opposite directions</a:t>
            </a:r>
            <a:endParaRPr lang="ar-IQ" sz="22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2114198"/>
            <a:ext cx="98298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Roadside barriers protect vehicles from obstacles or slopes on the roadside</a:t>
            </a:r>
            <a:endParaRPr lang="ar-IQ" sz="22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" y="2743201"/>
            <a:ext cx="11277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also may be used to shield pedestrians and property from the traffic stream.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7200" y="3426767"/>
            <a:ext cx="2971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 curbs and gutters</a:t>
            </a:r>
            <a:endParaRPr lang="ar-IQ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19100" y="4029166"/>
            <a:ext cx="11277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Curbs are raised structures that are used mainly on urban highways to delineate (define) pavement edges and pedestrian walkways</a:t>
            </a:r>
            <a:endParaRPr lang="ar-IQ" sz="22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71494" y="4798607"/>
            <a:ext cx="1071090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Curbs are also used to:   </a:t>
            </a:r>
            <a:r>
              <a:rPr lang="en-US" sz="2200" b="1" i="1" u="sng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 drainage</a:t>
            </a:r>
            <a:r>
              <a:rPr lang="en-US" sz="2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200" b="1" i="1" u="sng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improve aesthetics</a:t>
            </a:r>
            <a:r>
              <a:rPr lang="en-US" sz="2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and </a:t>
            </a:r>
            <a:r>
              <a:rPr lang="en-US" sz="2200" b="1" i="1" u="sng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reduce right of way</a:t>
            </a:r>
            <a:endParaRPr lang="ar-IQ" sz="2200" b="1" i="1" u="sng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7200" y="5272132"/>
            <a:ext cx="10744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Gutters (drainage ditches) are usually located on the pavement side of a curb to provide the principal drainage facility for the highway</a:t>
            </a:r>
            <a:endParaRPr lang="ar-IQ" sz="22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62456" y="6257016"/>
            <a:ext cx="1005577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usually have cross slopes of 5 to 8 percent and are 1 to 6 </a:t>
            </a:r>
            <a:r>
              <a:rPr lang="en-US" sz="22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ft</a:t>
            </a:r>
            <a:r>
              <a:rPr lang="en-US" sz="2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wide</a:t>
            </a:r>
            <a:endParaRPr lang="ar-IQ" sz="22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53057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13138"/>
            <a:ext cx="9203055" cy="66162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4618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1002646"/>
            <a:ext cx="11353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Guard rails are the longitudinal barriers placed on the outside of sharp curves and at sections with high fills. Their main function is to prevent vehicles from leaving the roadway</a:t>
            </a:r>
            <a:endParaRPr lang="ar-IQ" sz="22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228601"/>
            <a:ext cx="2286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 guard rails</a:t>
            </a:r>
            <a:endParaRPr lang="ar-IQ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2028700"/>
            <a:ext cx="113538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installed at embankments higher than 8 </a:t>
            </a:r>
            <a:r>
              <a:rPr lang="en-US" sz="22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ft</a:t>
            </a:r>
            <a:r>
              <a:rPr lang="en-US" sz="2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when shoulder slopes are greater than 4:1</a:t>
            </a:r>
            <a:endParaRPr lang="ar-IQ" sz="22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2743201"/>
            <a:ext cx="11353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weak post system provides for the post to collapse on impact, with the rail deflecting and absorbing the energy due to impact</a:t>
            </a:r>
            <a:endParaRPr lang="ar-IQ" sz="22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5290" y="4432757"/>
            <a:ext cx="1073611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Sidewalks are usually provided on roads in urban areas (uncommon in rural areas)</a:t>
            </a:r>
            <a:endParaRPr lang="ar-IQ" sz="22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" y="3827657"/>
            <a:ext cx="1828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4- sidewalks</a:t>
            </a:r>
            <a:endParaRPr lang="ar-IQ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5181601"/>
            <a:ext cx="11125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Generally, sidewalks should be provided when pedestrian traffic is high along main or high-speed roads in either rural or urban areas</a:t>
            </a:r>
            <a:endParaRPr lang="ar-IQ" sz="22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41674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0995" y="1"/>
            <a:ext cx="2286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5- cross Slopes</a:t>
            </a:r>
            <a:endParaRPr lang="ar-IQ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0995" y="476640"/>
            <a:ext cx="11277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Pavements on straight sections of two-lane and multilane highways without medians are sloped from the middle downward, resulting in a transverse or cross slope</a:t>
            </a:r>
            <a:endParaRPr lang="ar-IQ" sz="22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1300835"/>
            <a:ext cx="10896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highest point of the pavement (called the crown) is slightly rounded</a:t>
            </a:r>
            <a:endParaRPr lang="ar-IQ" sz="22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5271" y="1756728"/>
            <a:ext cx="1086769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Cross slopes on divided highways are provided by either crowning the pavement in each direction, or by sloping the entire pavement in one direction</a:t>
            </a:r>
            <a:endParaRPr lang="ar-IQ" sz="22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9" name="Group 2"/>
          <p:cNvGrpSpPr>
            <a:grpSpLocks/>
          </p:cNvGrpSpPr>
          <p:nvPr/>
        </p:nvGrpSpPr>
        <p:grpSpPr bwMode="auto">
          <a:xfrm>
            <a:off x="8140692" y="2383700"/>
            <a:ext cx="3676650" cy="914400"/>
            <a:chOff x="5100" y="11145"/>
            <a:chExt cx="5790" cy="1440"/>
          </a:xfrm>
        </p:grpSpPr>
        <p:grpSp>
          <p:nvGrpSpPr>
            <p:cNvPr id="10" name="Group 3"/>
            <p:cNvGrpSpPr>
              <a:grpSpLocks/>
            </p:cNvGrpSpPr>
            <p:nvPr/>
          </p:nvGrpSpPr>
          <p:grpSpPr bwMode="auto">
            <a:xfrm>
              <a:off x="5115" y="12105"/>
              <a:ext cx="5775" cy="480"/>
              <a:chOff x="5100" y="9840"/>
              <a:chExt cx="5775" cy="480"/>
            </a:xfrm>
          </p:grpSpPr>
          <p:cxnSp>
            <p:nvCxnSpPr>
              <p:cNvPr id="6148" name="AutoShape 4"/>
              <p:cNvCxnSpPr>
                <a:cxnSpLocks noChangeShapeType="1"/>
              </p:cNvCxnSpPr>
              <p:nvPr/>
            </p:nvCxnSpPr>
            <p:spPr bwMode="auto">
              <a:xfrm>
                <a:off x="5100" y="9840"/>
                <a:ext cx="0" cy="46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149" name="AutoShape 5"/>
              <p:cNvCxnSpPr>
                <a:cxnSpLocks noChangeShapeType="1"/>
              </p:cNvCxnSpPr>
              <p:nvPr/>
            </p:nvCxnSpPr>
            <p:spPr bwMode="auto">
              <a:xfrm>
                <a:off x="10860" y="9855"/>
                <a:ext cx="0" cy="46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2" name="WordArt 6"/>
              <p:cNvSpPr>
                <a:spLocks noChangeArrowheads="1" noChangeShapeType="1" noTextEdit="1"/>
              </p:cNvSpPr>
              <p:nvPr/>
            </p:nvSpPr>
            <p:spPr bwMode="auto">
              <a:xfrm>
                <a:off x="7947" y="9990"/>
                <a:ext cx="195" cy="315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>
                  <a:buNone/>
                </a:pPr>
                <a:r>
                  <a:rPr lang="en-US" sz="1400" kern="10">
                    <a:ln w="9525">
                      <a:solidFill>
                        <a:srgbClr val="3F3151"/>
                      </a:solidFill>
                      <a:round/>
                      <a:headEnd/>
                      <a:tailEnd/>
                    </a:ln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w</a:t>
                </a:r>
                <a:endParaRPr lang="ar-IQ" sz="1400" kern="10">
                  <a:ln w="9525">
                    <a:solidFill>
                      <a:srgbClr val="3F3151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</p:txBody>
          </p:sp>
          <p:cxnSp>
            <p:nvCxnSpPr>
              <p:cNvPr id="6151" name="AutoShape 7"/>
              <p:cNvCxnSpPr>
                <a:cxnSpLocks noChangeShapeType="1"/>
              </p:cNvCxnSpPr>
              <p:nvPr/>
            </p:nvCxnSpPr>
            <p:spPr bwMode="auto">
              <a:xfrm>
                <a:off x="8157" y="10140"/>
                <a:ext cx="2718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152" name="AutoShape 8"/>
              <p:cNvCxnSpPr>
                <a:cxnSpLocks noChangeShapeType="1"/>
              </p:cNvCxnSpPr>
              <p:nvPr/>
            </p:nvCxnSpPr>
            <p:spPr bwMode="auto">
              <a:xfrm flipH="1">
                <a:off x="5100" y="10140"/>
                <a:ext cx="2832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1" name="Group 9"/>
            <p:cNvGrpSpPr>
              <a:grpSpLocks/>
            </p:cNvGrpSpPr>
            <p:nvPr/>
          </p:nvGrpSpPr>
          <p:grpSpPr bwMode="auto">
            <a:xfrm>
              <a:off x="5100" y="11145"/>
              <a:ext cx="5745" cy="900"/>
              <a:chOff x="5100" y="11145"/>
              <a:chExt cx="5745" cy="900"/>
            </a:xfrm>
          </p:grpSpPr>
          <p:cxnSp>
            <p:nvCxnSpPr>
              <p:cNvPr id="6154" name="AutoShape 10"/>
              <p:cNvCxnSpPr>
                <a:cxnSpLocks noChangeShapeType="1"/>
              </p:cNvCxnSpPr>
              <p:nvPr/>
            </p:nvCxnSpPr>
            <p:spPr bwMode="auto">
              <a:xfrm>
                <a:off x="5100" y="12045"/>
                <a:ext cx="574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155" name="AutoShape 11"/>
              <p:cNvCxnSpPr>
                <a:cxnSpLocks noChangeShapeType="1"/>
              </p:cNvCxnSpPr>
              <p:nvPr/>
            </p:nvCxnSpPr>
            <p:spPr bwMode="auto">
              <a:xfrm flipV="1">
                <a:off x="5115" y="11160"/>
                <a:ext cx="2858" cy="88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156" name="AutoShape 12"/>
              <p:cNvCxnSpPr>
                <a:cxnSpLocks noChangeShapeType="1"/>
              </p:cNvCxnSpPr>
              <p:nvPr/>
            </p:nvCxnSpPr>
            <p:spPr bwMode="auto">
              <a:xfrm>
                <a:off x="7973" y="11145"/>
                <a:ext cx="2872" cy="90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13" name="Group 13"/>
          <p:cNvGrpSpPr>
            <a:grpSpLocks/>
          </p:cNvGrpSpPr>
          <p:nvPr/>
        </p:nvGrpSpPr>
        <p:grpSpPr bwMode="auto">
          <a:xfrm>
            <a:off x="8153579" y="3799975"/>
            <a:ext cx="3667125" cy="904875"/>
            <a:chOff x="5100" y="8895"/>
            <a:chExt cx="5775" cy="1425"/>
          </a:xfrm>
        </p:grpSpPr>
        <p:grpSp>
          <p:nvGrpSpPr>
            <p:cNvPr id="14" name="Group 14"/>
            <p:cNvGrpSpPr>
              <a:grpSpLocks/>
            </p:cNvGrpSpPr>
            <p:nvPr/>
          </p:nvGrpSpPr>
          <p:grpSpPr bwMode="auto">
            <a:xfrm>
              <a:off x="5115" y="8895"/>
              <a:ext cx="5745" cy="915"/>
              <a:chOff x="5115" y="9510"/>
              <a:chExt cx="5745" cy="915"/>
            </a:xfrm>
          </p:grpSpPr>
          <p:cxnSp>
            <p:nvCxnSpPr>
              <p:cNvPr id="6159" name="AutoShape 15"/>
              <p:cNvCxnSpPr>
                <a:cxnSpLocks noChangeShapeType="1"/>
              </p:cNvCxnSpPr>
              <p:nvPr/>
            </p:nvCxnSpPr>
            <p:spPr bwMode="auto">
              <a:xfrm>
                <a:off x="5115" y="10410"/>
                <a:ext cx="574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7" name="Freeform 16"/>
              <p:cNvSpPr>
                <a:spLocks/>
              </p:cNvSpPr>
              <p:nvPr/>
            </p:nvSpPr>
            <p:spPr bwMode="auto">
              <a:xfrm>
                <a:off x="5115" y="9510"/>
                <a:ext cx="5745" cy="900"/>
              </a:xfrm>
              <a:custGeom>
                <a:avLst/>
                <a:gdLst>
                  <a:gd name="T0" fmla="*/ 0 w 3690"/>
                  <a:gd name="T1" fmla="*/ 510 h 510"/>
                  <a:gd name="T2" fmla="*/ 1845 w 3690"/>
                  <a:gd name="T3" fmla="*/ 0 h 510"/>
                  <a:gd name="T4" fmla="*/ 3690 w 3690"/>
                  <a:gd name="T5" fmla="*/ 510 h 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90" h="510">
                    <a:moveTo>
                      <a:pt x="0" y="510"/>
                    </a:moveTo>
                    <a:cubicBezTo>
                      <a:pt x="615" y="255"/>
                      <a:pt x="1230" y="0"/>
                      <a:pt x="1845" y="0"/>
                    </a:cubicBezTo>
                    <a:cubicBezTo>
                      <a:pt x="2460" y="0"/>
                      <a:pt x="3363" y="338"/>
                      <a:pt x="3690" y="510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IQ"/>
              </a:p>
            </p:txBody>
          </p:sp>
          <p:cxnSp>
            <p:nvCxnSpPr>
              <p:cNvPr id="6161" name="AutoShape 17"/>
              <p:cNvCxnSpPr>
                <a:cxnSpLocks noChangeShapeType="1"/>
              </p:cNvCxnSpPr>
              <p:nvPr/>
            </p:nvCxnSpPr>
            <p:spPr bwMode="auto">
              <a:xfrm>
                <a:off x="7988" y="9510"/>
                <a:ext cx="0" cy="90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162" name="AutoShape 18"/>
              <p:cNvCxnSpPr>
                <a:cxnSpLocks noChangeShapeType="1"/>
              </p:cNvCxnSpPr>
              <p:nvPr/>
            </p:nvCxnSpPr>
            <p:spPr bwMode="auto">
              <a:xfrm flipH="1">
                <a:off x="5115" y="9525"/>
                <a:ext cx="2873" cy="90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5" name="Group 19"/>
            <p:cNvGrpSpPr>
              <a:grpSpLocks/>
            </p:cNvGrpSpPr>
            <p:nvPr/>
          </p:nvGrpSpPr>
          <p:grpSpPr bwMode="auto">
            <a:xfrm>
              <a:off x="5100" y="9840"/>
              <a:ext cx="5775" cy="480"/>
              <a:chOff x="5100" y="9840"/>
              <a:chExt cx="5775" cy="480"/>
            </a:xfrm>
          </p:grpSpPr>
          <p:cxnSp>
            <p:nvCxnSpPr>
              <p:cNvPr id="6164" name="AutoShape 20"/>
              <p:cNvCxnSpPr>
                <a:cxnSpLocks noChangeShapeType="1"/>
              </p:cNvCxnSpPr>
              <p:nvPr/>
            </p:nvCxnSpPr>
            <p:spPr bwMode="auto">
              <a:xfrm>
                <a:off x="5100" y="9840"/>
                <a:ext cx="0" cy="46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165" name="AutoShape 21"/>
              <p:cNvCxnSpPr>
                <a:cxnSpLocks noChangeShapeType="1"/>
              </p:cNvCxnSpPr>
              <p:nvPr/>
            </p:nvCxnSpPr>
            <p:spPr bwMode="auto">
              <a:xfrm>
                <a:off x="10860" y="9855"/>
                <a:ext cx="0" cy="46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6" name="WordArt 22"/>
              <p:cNvSpPr>
                <a:spLocks noChangeArrowheads="1" noChangeShapeType="1" noTextEdit="1"/>
              </p:cNvSpPr>
              <p:nvPr/>
            </p:nvSpPr>
            <p:spPr bwMode="auto">
              <a:xfrm>
                <a:off x="7947" y="9990"/>
                <a:ext cx="195" cy="315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>
                  <a:buNone/>
                </a:pPr>
                <a:r>
                  <a:rPr lang="en-US" sz="1400" kern="10">
                    <a:ln w="9525">
                      <a:solidFill>
                        <a:srgbClr val="3F3151"/>
                      </a:solidFill>
                      <a:round/>
                      <a:headEnd/>
                      <a:tailEnd/>
                    </a:ln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w</a:t>
                </a:r>
                <a:endParaRPr lang="ar-IQ" sz="1400" kern="10">
                  <a:ln w="9525">
                    <a:solidFill>
                      <a:srgbClr val="3F3151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</p:txBody>
          </p:sp>
          <p:cxnSp>
            <p:nvCxnSpPr>
              <p:cNvPr id="6167" name="AutoShape 23"/>
              <p:cNvCxnSpPr>
                <a:cxnSpLocks noChangeShapeType="1"/>
              </p:cNvCxnSpPr>
              <p:nvPr/>
            </p:nvCxnSpPr>
            <p:spPr bwMode="auto">
              <a:xfrm>
                <a:off x="8157" y="10140"/>
                <a:ext cx="2718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168" name="AutoShape 24"/>
              <p:cNvCxnSpPr>
                <a:cxnSpLocks noChangeShapeType="1"/>
              </p:cNvCxnSpPr>
              <p:nvPr/>
            </p:nvCxnSpPr>
            <p:spPr bwMode="auto">
              <a:xfrm flipH="1">
                <a:off x="5100" y="10140"/>
                <a:ext cx="2832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18" name="Group 25"/>
          <p:cNvGrpSpPr>
            <a:grpSpLocks/>
          </p:cNvGrpSpPr>
          <p:nvPr/>
        </p:nvGrpSpPr>
        <p:grpSpPr bwMode="auto">
          <a:xfrm>
            <a:off x="8154819" y="5185968"/>
            <a:ext cx="3697288" cy="1076325"/>
            <a:chOff x="5097" y="13289"/>
            <a:chExt cx="5823" cy="1696"/>
          </a:xfrm>
        </p:grpSpPr>
        <p:cxnSp>
          <p:nvCxnSpPr>
            <p:cNvPr id="6170" name="AutoShape 26"/>
            <p:cNvCxnSpPr>
              <a:cxnSpLocks noChangeShapeType="1"/>
            </p:cNvCxnSpPr>
            <p:nvPr/>
          </p:nvCxnSpPr>
          <p:spPr bwMode="auto">
            <a:xfrm>
              <a:off x="5130" y="14415"/>
              <a:ext cx="574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71" name="AutoShape 27"/>
            <p:cNvCxnSpPr>
              <a:cxnSpLocks noChangeShapeType="1"/>
            </p:cNvCxnSpPr>
            <p:nvPr/>
          </p:nvCxnSpPr>
          <p:spPr bwMode="auto">
            <a:xfrm flipV="1">
              <a:off x="5145" y="13800"/>
              <a:ext cx="1980" cy="61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72" name="AutoShape 28"/>
            <p:cNvCxnSpPr>
              <a:cxnSpLocks noChangeShapeType="1"/>
            </p:cNvCxnSpPr>
            <p:nvPr/>
          </p:nvCxnSpPr>
          <p:spPr bwMode="auto">
            <a:xfrm>
              <a:off x="8820" y="13800"/>
              <a:ext cx="2055" cy="61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" name="Freeform 29"/>
            <p:cNvSpPr>
              <a:spLocks/>
            </p:cNvSpPr>
            <p:nvPr/>
          </p:nvSpPr>
          <p:spPr bwMode="auto">
            <a:xfrm>
              <a:off x="7119" y="13594"/>
              <a:ext cx="1717" cy="206"/>
            </a:xfrm>
            <a:custGeom>
              <a:avLst/>
              <a:gdLst>
                <a:gd name="T0" fmla="*/ 0 w 1717"/>
                <a:gd name="T1" fmla="*/ 206 h 206"/>
                <a:gd name="T2" fmla="*/ 931 w 1717"/>
                <a:gd name="T3" fmla="*/ 0 h 206"/>
                <a:gd name="T4" fmla="*/ 1717 w 1717"/>
                <a:gd name="T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17" h="206">
                  <a:moveTo>
                    <a:pt x="0" y="206"/>
                  </a:moveTo>
                  <a:cubicBezTo>
                    <a:pt x="322" y="103"/>
                    <a:pt x="645" y="0"/>
                    <a:pt x="931" y="0"/>
                  </a:cubicBezTo>
                  <a:cubicBezTo>
                    <a:pt x="1217" y="0"/>
                    <a:pt x="1573" y="172"/>
                    <a:pt x="1717" y="206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IQ"/>
            </a:p>
          </p:txBody>
        </p:sp>
        <p:grpSp>
          <p:nvGrpSpPr>
            <p:cNvPr id="20" name="Group 30"/>
            <p:cNvGrpSpPr>
              <a:grpSpLocks/>
            </p:cNvGrpSpPr>
            <p:nvPr/>
          </p:nvGrpSpPr>
          <p:grpSpPr bwMode="auto">
            <a:xfrm>
              <a:off x="5145" y="14505"/>
              <a:ext cx="5775" cy="480"/>
              <a:chOff x="5100" y="9840"/>
              <a:chExt cx="5775" cy="480"/>
            </a:xfrm>
          </p:grpSpPr>
          <p:cxnSp>
            <p:nvCxnSpPr>
              <p:cNvPr id="6175" name="AutoShape 31"/>
              <p:cNvCxnSpPr>
                <a:cxnSpLocks noChangeShapeType="1"/>
              </p:cNvCxnSpPr>
              <p:nvPr/>
            </p:nvCxnSpPr>
            <p:spPr bwMode="auto">
              <a:xfrm>
                <a:off x="5100" y="9840"/>
                <a:ext cx="0" cy="46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176" name="AutoShape 32"/>
              <p:cNvCxnSpPr>
                <a:cxnSpLocks noChangeShapeType="1"/>
              </p:cNvCxnSpPr>
              <p:nvPr/>
            </p:nvCxnSpPr>
            <p:spPr bwMode="auto">
              <a:xfrm>
                <a:off x="10860" y="9855"/>
                <a:ext cx="0" cy="46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9" name="WordArt 33"/>
              <p:cNvSpPr>
                <a:spLocks noChangeArrowheads="1" noChangeShapeType="1" noTextEdit="1"/>
              </p:cNvSpPr>
              <p:nvPr/>
            </p:nvSpPr>
            <p:spPr bwMode="auto">
              <a:xfrm>
                <a:off x="7947" y="9990"/>
                <a:ext cx="195" cy="315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>
                  <a:buNone/>
                </a:pPr>
                <a:r>
                  <a:rPr lang="en-US" sz="1400" kern="10">
                    <a:ln w="9525">
                      <a:solidFill>
                        <a:srgbClr val="3F3151"/>
                      </a:solidFill>
                      <a:round/>
                      <a:headEnd/>
                      <a:tailEnd/>
                    </a:ln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w</a:t>
                </a:r>
                <a:endParaRPr lang="ar-IQ" sz="1400" kern="10">
                  <a:ln w="9525">
                    <a:solidFill>
                      <a:srgbClr val="3F3151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</p:txBody>
          </p:sp>
          <p:cxnSp>
            <p:nvCxnSpPr>
              <p:cNvPr id="6178" name="AutoShape 34"/>
              <p:cNvCxnSpPr>
                <a:cxnSpLocks noChangeShapeType="1"/>
              </p:cNvCxnSpPr>
              <p:nvPr/>
            </p:nvCxnSpPr>
            <p:spPr bwMode="auto">
              <a:xfrm>
                <a:off x="8157" y="10140"/>
                <a:ext cx="2718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179" name="AutoShape 35"/>
              <p:cNvCxnSpPr>
                <a:cxnSpLocks noChangeShapeType="1"/>
              </p:cNvCxnSpPr>
              <p:nvPr/>
            </p:nvCxnSpPr>
            <p:spPr bwMode="auto">
              <a:xfrm flipH="1">
                <a:off x="5100" y="10140"/>
                <a:ext cx="2832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1" name="Group 36"/>
            <p:cNvGrpSpPr>
              <a:grpSpLocks/>
            </p:cNvGrpSpPr>
            <p:nvPr/>
          </p:nvGrpSpPr>
          <p:grpSpPr bwMode="auto">
            <a:xfrm>
              <a:off x="5097" y="13594"/>
              <a:ext cx="1980" cy="615"/>
              <a:chOff x="5097" y="13594"/>
              <a:chExt cx="1980" cy="615"/>
            </a:xfrm>
          </p:grpSpPr>
          <p:cxnSp>
            <p:nvCxnSpPr>
              <p:cNvPr id="6181" name="AutoShape 37"/>
              <p:cNvCxnSpPr>
                <a:cxnSpLocks noChangeShapeType="1"/>
              </p:cNvCxnSpPr>
              <p:nvPr/>
            </p:nvCxnSpPr>
            <p:spPr bwMode="auto">
              <a:xfrm flipV="1">
                <a:off x="5097" y="13594"/>
                <a:ext cx="1980" cy="61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182" name="AutoShape 38"/>
              <p:cNvCxnSpPr>
                <a:cxnSpLocks noChangeShapeType="1"/>
              </p:cNvCxnSpPr>
              <p:nvPr/>
            </p:nvCxnSpPr>
            <p:spPr bwMode="auto">
              <a:xfrm flipH="1">
                <a:off x="5681" y="13761"/>
                <a:ext cx="839" cy="264"/>
              </a:xfrm>
              <a:prstGeom prst="straightConnector1">
                <a:avLst/>
              </a:prstGeom>
              <a:noFill/>
              <a:ln w="6350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68686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22" name="Group 39"/>
            <p:cNvGrpSpPr>
              <a:grpSpLocks/>
            </p:cNvGrpSpPr>
            <p:nvPr/>
          </p:nvGrpSpPr>
          <p:grpSpPr bwMode="auto">
            <a:xfrm>
              <a:off x="8862" y="13594"/>
              <a:ext cx="2055" cy="615"/>
              <a:chOff x="8862" y="13594"/>
              <a:chExt cx="2055" cy="615"/>
            </a:xfrm>
          </p:grpSpPr>
          <p:cxnSp>
            <p:nvCxnSpPr>
              <p:cNvPr id="6184" name="AutoShape 40"/>
              <p:cNvCxnSpPr>
                <a:cxnSpLocks noChangeShapeType="1"/>
              </p:cNvCxnSpPr>
              <p:nvPr/>
            </p:nvCxnSpPr>
            <p:spPr bwMode="auto">
              <a:xfrm>
                <a:off x="8862" y="13594"/>
                <a:ext cx="2055" cy="61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185" name="AutoShape 41"/>
              <p:cNvCxnSpPr>
                <a:cxnSpLocks noChangeShapeType="1"/>
              </p:cNvCxnSpPr>
              <p:nvPr/>
            </p:nvCxnSpPr>
            <p:spPr bwMode="auto">
              <a:xfrm>
                <a:off x="9382" y="13761"/>
                <a:ext cx="990" cy="288"/>
              </a:xfrm>
              <a:prstGeom prst="straightConnector1">
                <a:avLst/>
              </a:prstGeom>
              <a:noFill/>
              <a:ln w="6350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68686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23" name="Group 42"/>
            <p:cNvGrpSpPr>
              <a:grpSpLocks/>
            </p:cNvGrpSpPr>
            <p:nvPr/>
          </p:nvGrpSpPr>
          <p:grpSpPr bwMode="auto">
            <a:xfrm>
              <a:off x="7103" y="13386"/>
              <a:ext cx="1717" cy="208"/>
              <a:chOff x="7103" y="13386"/>
              <a:chExt cx="1717" cy="208"/>
            </a:xfrm>
          </p:grpSpPr>
          <p:sp>
            <p:nvSpPr>
              <p:cNvPr id="27" name="Freeform 43"/>
              <p:cNvSpPr>
                <a:spLocks/>
              </p:cNvSpPr>
              <p:nvPr/>
            </p:nvSpPr>
            <p:spPr bwMode="auto">
              <a:xfrm>
                <a:off x="7103" y="13388"/>
                <a:ext cx="1717" cy="206"/>
              </a:xfrm>
              <a:custGeom>
                <a:avLst/>
                <a:gdLst>
                  <a:gd name="T0" fmla="*/ 0 w 1717"/>
                  <a:gd name="T1" fmla="*/ 206 h 206"/>
                  <a:gd name="T2" fmla="*/ 931 w 1717"/>
                  <a:gd name="T3" fmla="*/ 0 h 206"/>
                  <a:gd name="T4" fmla="*/ 1717 w 1717"/>
                  <a:gd name="T5" fmla="*/ 206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17" h="206">
                    <a:moveTo>
                      <a:pt x="0" y="206"/>
                    </a:moveTo>
                    <a:cubicBezTo>
                      <a:pt x="322" y="103"/>
                      <a:pt x="645" y="0"/>
                      <a:pt x="931" y="0"/>
                    </a:cubicBezTo>
                    <a:cubicBezTo>
                      <a:pt x="1217" y="0"/>
                      <a:pt x="1573" y="172"/>
                      <a:pt x="1717" y="206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IQ"/>
              </a:p>
            </p:txBody>
          </p:sp>
          <p:sp>
            <p:nvSpPr>
              <p:cNvPr id="28" name="Freeform 44"/>
              <p:cNvSpPr>
                <a:spLocks/>
              </p:cNvSpPr>
              <p:nvPr/>
            </p:nvSpPr>
            <p:spPr bwMode="auto">
              <a:xfrm>
                <a:off x="7512" y="13386"/>
                <a:ext cx="930" cy="81"/>
              </a:xfrm>
              <a:custGeom>
                <a:avLst/>
                <a:gdLst>
                  <a:gd name="T0" fmla="*/ 0 w 861"/>
                  <a:gd name="T1" fmla="*/ 66 h 81"/>
                  <a:gd name="T2" fmla="*/ 366 w 861"/>
                  <a:gd name="T3" fmla="*/ 2 h 81"/>
                  <a:gd name="T4" fmla="*/ 861 w 861"/>
                  <a:gd name="T5" fmla="*/ 8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61" h="81">
                    <a:moveTo>
                      <a:pt x="0" y="66"/>
                    </a:moveTo>
                    <a:cubicBezTo>
                      <a:pt x="111" y="33"/>
                      <a:pt x="223" y="0"/>
                      <a:pt x="366" y="2"/>
                    </a:cubicBezTo>
                    <a:cubicBezTo>
                      <a:pt x="509" y="4"/>
                      <a:pt x="779" y="68"/>
                      <a:pt x="861" y="81"/>
                    </a:cubicBezTo>
                  </a:path>
                </a:pathLst>
              </a:custGeom>
              <a:solidFill>
                <a:srgbClr val="FFFFFF"/>
              </a:solidFill>
              <a:ln w="6350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68686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IQ"/>
              </a:p>
            </p:txBody>
          </p:sp>
        </p:grpSp>
        <p:sp>
          <p:nvSpPr>
            <p:cNvPr id="24" name="WordArt 45"/>
            <p:cNvSpPr>
              <a:spLocks noChangeArrowheads="1" noChangeShapeType="1" noTextEdit="1"/>
            </p:cNvSpPr>
            <p:nvPr/>
          </p:nvSpPr>
          <p:spPr bwMode="auto">
            <a:xfrm rot="-1206740">
              <a:off x="5763" y="13756"/>
              <a:ext cx="694" cy="268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en-US" sz="1200" kern="10">
                  <a:ln w="9525">
                    <a:solidFill>
                      <a:srgbClr val="3F3151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stright</a:t>
              </a:r>
              <a:endParaRPr lang="ar-IQ" sz="1200" kern="10">
                <a:ln w="9525">
                  <a:solidFill>
                    <a:srgbClr val="3F3151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25" name="WordArt 46"/>
            <p:cNvSpPr>
              <a:spLocks noChangeArrowheads="1" noChangeShapeType="1" noTextEdit="1"/>
            </p:cNvSpPr>
            <p:nvPr/>
          </p:nvSpPr>
          <p:spPr bwMode="auto">
            <a:xfrm rot="1107990">
              <a:off x="9502" y="13735"/>
              <a:ext cx="694" cy="268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en-US" sz="1200" kern="10">
                  <a:ln w="9525">
                    <a:solidFill>
                      <a:srgbClr val="3F3151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stright</a:t>
              </a:r>
              <a:endParaRPr lang="ar-IQ" sz="1200" kern="10">
                <a:ln w="9525">
                  <a:solidFill>
                    <a:srgbClr val="3F3151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26" name="WordArt 47"/>
            <p:cNvSpPr>
              <a:spLocks noChangeArrowheads="1" noChangeShapeType="1" noTextEdit="1"/>
            </p:cNvSpPr>
            <p:nvPr/>
          </p:nvSpPr>
          <p:spPr bwMode="auto">
            <a:xfrm>
              <a:off x="7623" y="13289"/>
              <a:ext cx="694" cy="268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en-US" sz="1200" kern="10">
                  <a:ln w="9525">
                    <a:solidFill>
                      <a:srgbClr val="3F3151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parabolic</a:t>
              </a:r>
              <a:endParaRPr lang="ar-IQ" sz="1200" kern="10">
                <a:ln w="9525">
                  <a:solidFill>
                    <a:srgbClr val="3F3151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endParaRPr>
            </a:p>
          </p:txBody>
        </p:sp>
      </p:grpSp>
      <p:sp>
        <p:nvSpPr>
          <p:cNvPr id="30" name="Rectangle 29"/>
          <p:cNvSpPr/>
          <p:nvPr/>
        </p:nvSpPr>
        <p:spPr>
          <a:xfrm>
            <a:off x="9159862" y="4720614"/>
            <a:ext cx="16545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Parabolic shape</a:t>
            </a:r>
            <a:endParaRPr lang="ar-IQ" dirty="0"/>
          </a:p>
        </p:txBody>
      </p:sp>
      <p:sp>
        <p:nvSpPr>
          <p:cNvPr id="31" name="Rectangle 30"/>
          <p:cNvSpPr/>
          <p:nvPr/>
        </p:nvSpPr>
        <p:spPr>
          <a:xfrm>
            <a:off x="8852516" y="3294815"/>
            <a:ext cx="20690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Straight line camber</a:t>
            </a:r>
            <a:endParaRPr lang="ar-IQ" dirty="0"/>
          </a:p>
        </p:txBody>
      </p:sp>
      <p:sp>
        <p:nvSpPr>
          <p:cNvPr id="6144" name="Rectangle 6143"/>
          <p:cNvSpPr/>
          <p:nvPr/>
        </p:nvSpPr>
        <p:spPr>
          <a:xfrm>
            <a:off x="9326927" y="6340044"/>
            <a:ext cx="13928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Combination</a:t>
            </a:r>
            <a:endParaRPr lang="ar-IQ" dirty="0"/>
          </a:p>
        </p:txBody>
      </p:sp>
      <p:pic>
        <p:nvPicPr>
          <p:cNvPr id="59" name="Picture 5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2749372"/>
            <a:ext cx="7467599" cy="40760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7977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216934" y="228601"/>
            <a:ext cx="5698997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0"/>
              </a:spcBef>
            </a:pP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Highway Design Standards</a:t>
            </a:r>
            <a:endParaRPr lang="ar-IQ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43000" y="957535"/>
            <a:ext cx="1021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first step in the design of any highway is the selection of the appropriate set of geometric design standards</a:t>
            </a:r>
            <a:endParaRPr lang="ar-IQ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43001" y="1817220"/>
            <a:ext cx="9753600" cy="479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is no single set of geometric standards can be used for all highways</a:t>
            </a:r>
            <a:endParaRPr lang="ar-IQ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43000" y="2405335"/>
            <a:ext cx="1021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characteristics of the highway should be considered in selecting the geometric design standards</a:t>
            </a:r>
            <a:endParaRPr lang="ar-IQ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43002" y="3701535"/>
            <a:ext cx="2543197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/>
            <a:r>
              <a:rPr lang="en-US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 Design Hourly Volume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146413" y="4440198"/>
            <a:ext cx="1705916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 Design Speed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143000" y="5181600"/>
            <a:ext cx="1806264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 Design Vehicle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436659" y="4440198"/>
            <a:ext cx="2638736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5- Cross-Section Elements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143000" y="5940483"/>
            <a:ext cx="2993512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4- Maximum Highway Grades</a:t>
            </a:r>
            <a:endParaRPr lang="ar-IQ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908878" y="3084184"/>
            <a:ext cx="224305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Width of Travel Lanes</a:t>
            </a:r>
            <a:endParaRPr lang="ar-IQ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908878" y="3453516"/>
            <a:ext cx="112922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Shoulders</a:t>
            </a:r>
            <a:endParaRPr lang="ar-IQ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908881" y="3822848"/>
            <a:ext cx="1010213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Medians</a:t>
            </a:r>
            <a:endParaRPr lang="ar-IQ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908879" y="4255532"/>
            <a:ext cx="3060005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Roadside and Median Barriers</a:t>
            </a:r>
            <a:endParaRPr lang="ar-IQ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908879" y="4688850"/>
            <a:ext cx="1903213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Curbs and Gutters</a:t>
            </a:r>
            <a:endParaRPr lang="ar-IQ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908880" y="5077095"/>
            <a:ext cx="1271887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Guard Rails</a:t>
            </a:r>
            <a:endParaRPr lang="ar-IQ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911636" y="5498068"/>
            <a:ext cx="1126462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Sidewalks</a:t>
            </a:r>
            <a:endParaRPr lang="ar-IQ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911635" y="5867400"/>
            <a:ext cx="1363258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Cross Slopes</a:t>
            </a:r>
            <a:endParaRPr lang="ar-IQ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911639" y="6324600"/>
            <a:ext cx="1404359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Right of Way</a:t>
            </a:r>
            <a:endParaRPr lang="ar-IQ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7543800" y="3268850"/>
            <a:ext cx="2758" cy="324972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7075396" y="4624864"/>
            <a:ext cx="4572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endCxn id="16" idx="1"/>
          </p:cNvCxnSpPr>
          <p:nvPr/>
        </p:nvCxnSpPr>
        <p:spPr>
          <a:xfrm>
            <a:off x="7543800" y="3268850"/>
            <a:ext cx="365078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7546557" y="3683548"/>
            <a:ext cx="365078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7546557" y="4016824"/>
            <a:ext cx="365078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7546557" y="4449508"/>
            <a:ext cx="365078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7546557" y="4873515"/>
            <a:ext cx="365078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7546557" y="5261760"/>
            <a:ext cx="365078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7546557" y="5692044"/>
            <a:ext cx="365078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7546557" y="6052066"/>
            <a:ext cx="365078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7569957" y="6518576"/>
            <a:ext cx="365078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7234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5028" y="1905000"/>
            <a:ext cx="11582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right of way is the total land area acquired for the construction of a highway. The width should be sufficient to accommodate all the elements of the highway cross section, any planned widening of the highway, and public-utility facilities that will be installed along the highway.</a:t>
            </a:r>
          </a:p>
        </p:txBody>
      </p:sp>
      <p:sp>
        <p:nvSpPr>
          <p:cNvPr id="5" name="Rectangle 4"/>
          <p:cNvSpPr/>
          <p:nvPr/>
        </p:nvSpPr>
        <p:spPr>
          <a:xfrm>
            <a:off x="299837" y="1311845"/>
            <a:ext cx="22392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7- right of way</a:t>
            </a:r>
            <a:endParaRPr lang="ar-IQ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صورة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4078" y="3132703"/>
            <a:ext cx="7543800" cy="37237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410487" y="73968"/>
            <a:ext cx="1981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6- side slopes</a:t>
            </a:r>
            <a:endParaRPr lang="ar-IQ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9541" y="535633"/>
            <a:ext cx="1107287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Side slopes are provided on embankments and fills to provide stability for earthworks. They also serve as a safety feature by providing a recovery area for out-of-control vehicles. </a:t>
            </a:r>
            <a:endParaRPr lang="ar-IQ" sz="22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89359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1" y="196335"/>
            <a:ext cx="3334695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 Design Hourly Volume</a:t>
            </a:r>
          </a:p>
        </p:txBody>
      </p:sp>
      <p:sp>
        <p:nvSpPr>
          <p:cNvPr id="5" name="Rectangle 4"/>
          <p:cNvSpPr/>
          <p:nvPr/>
        </p:nvSpPr>
        <p:spPr>
          <a:xfrm>
            <a:off x="286603" y="834479"/>
            <a:ext cx="11734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design hourly volume (DHV) is the projected hourly volume (up to the design year) that is used for design</a:t>
            </a:r>
            <a:endParaRPr lang="ar-IQ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6603" y="1251649"/>
            <a:ext cx="79073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usually taken as a percentage of the expected ADT on the highway</a:t>
            </a:r>
            <a:endParaRPr lang="ar-IQ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22108" y="2638203"/>
            <a:ext cx="63195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average daily traffic is estimated for the future depending on many factors that influence its growth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04801" y="3581400"/>
            <a:ext cx="4882233" cy="4083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future average daily traffic is calculated: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571688" y="4128253"/>
                <a:ext cx="2928558" cy="584775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𝐹</m:t>
                      </m:r>
                      <m:r>
                        <a:rPr lang="en-US" sz="320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r>
                        <a:rPr lang="en-US" sz="320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𝐶</m:t>
                      </m:r>
                      <m:r>
                        <a:rPr lang="en-US" sz="320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(</m:t>
                      </m:r>
                      <m:r>
                        <a:rPr lang="en-US" sz="320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1</m:t>
                      </m:r>
                      <m:r>
                        <a:rPr lang="en-US" sz="320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32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𝑟</m:t>
                          </m:r>
                          <m:r>
                            <a:rPr lang="en-US" sz="32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sz="32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ar-IQ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688" y="4128253"/>
                <a:ext cx="2928558" cy="58477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369076" y="2656820"/>
            <a:ext cx="41230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Projected “Future” (AADT)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 Box 12"/>
              <p:cNvSpPr txBox="1"/>
              <p:nvPr/>
            </p:nvSpPr>
            <p:spPr>
              <a:xfrm>
                <a:off x="6154003" y="3943853"/>
                <a:ext cx="5055764" cy="953572"/>
              </a:xfrm>
              <a:prstGeom prst="rect">
                <a:avLst/>
              </a:pr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1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TimesTen-Roman"/>
                        <a:cs typeface="TimesTen-Roman"/>
                      </a:rPr>
                      <m:t>(</m:t>
                    </m:r>
                    <m:r>
                      <a:rPr lang="en-US" sz="2400" i="1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TimesTen-Roman"/>
                        <a:cs typeface="TimesTen-Roman"/>
                      </a:rPr>
                      <m:t>1</m:t>
                    </m:r>
                    <m:r>
                      <a:rPr lang="en-US" sz="2400" i="1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TimesTen-Roman"/>
                        <a:cs typeface="TimesTen-Roman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TimesTen-Roman"/>
                            <a:cs typeface="TimesTen-Roman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TimesTen-Roman"/>
                            <a:cs typeface="TimesTen-Roman"/>
                          </a:rPr>
                          <m:t>𝑟</m:t>
                        </m:r>
                        <m:r>
                          <a:rPr lang="en-US" sz="24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TimesTen-Roman"/>
                            <a:cs typeface="TimesTen-Roman"/>
                          </a:rPr>
                          <m:t>)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TimesTen-Roman"/>
                            <a:cs typeface="TimesTen-Roman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TimesTen-Roman"/>
                            <a:cs typeface="TimesTen-Roman"/>
                          </a:rPr>
                          <m:t>+</m:t>
                        </m:r>
                        <m:r>
                          <a:rPr lang="en-US" sz="24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TimesTen-Roman"/>
                            <a:cs typeface="TimesTen-Roman"/>
                          </a:rPr>
                          <m:t>𝑙</m:t>
                        </m:r>
                      </m:sup>
                    </m:sSup>
                  </m:oMath>
                </a14:m>
                <a:r>
                  <a:rPr lang="en-US" sz="1400" dirty="0">
                    <a:solidFill>
                      <a:schemeClr val="accent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Calibri"/>
                    <a:cs typeface="Arial"/>
                  </a:rPr>
                  <a:t>    </a:t>
                </a:r>
                <a:r>
                  <a:rPr lang="en-US" sz="2400" dirty="0">
                    <a:solidFill>
                      <a:schemeClr val="accent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Calibri"/>
                    <a:cs typeface="Arial"/>
                  </a:rPr>
                  <a:t>Traffic projection factor</a:t>
                </a: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000" dirty="0">
                    <a:solidFill>
                      <a:schemeClr val="accent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Calibri"/>
                    <a:cs typeface="Arial"/>
                  </a:rPr>
                  <a:t>If   r=6%  ,  x= 2 years , </a:t>
                </a:r>
                <a:r>
                  <a:rPr lang="en-US" sz="2000" i="1" dirty="0">
                    <a:solidFill>
                      <a:schemeClr val="accent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Calibri"/>
                    <a:cs typeface="Arial"/>
                  </a:rPr>
                  <a:t>l </a:t>
                </a:r>
                <a:r>
                  <a:rPr lang="en-US" sz="2000" dirty="0">
                    <a:solidFill>
                      <a:schemeClr val="accent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Calibri"/>
                    <a:cs typeface="Arial"/>
                  </a:rPr>
                  <a:t>=20 years  T.P.F = 3.6    </a:t>
                </a: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400" dirty="0">
                    <a:solidFill>
                      <a:schemeClr val="accent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Calibri"/>
                    <a:cs typeface="Arial"/>
                  </a:rPr>
                  <a:t> </a:t>
                </a:r>
              </a:p>
            </p:txBody>
          </p:sp>
        </mc:Choice>
        <mc:Fallback xmlns="">
          <p:sp>
            <p:nvSpPr>
              <p:cNvPr id="13" name="Text 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4003" y="3943853"/>
                <a:ext cx="5055764" cy="953572"/>
              </a:xfrm>
              <a:prstGeom prst="rect">
                <a:avLst/>
              </a:prstGeom>
              <a:blipFill rotWithShape="0">
                <a:blip r:embed="rId3"/>
                <a:stretch>
                  <a:fillRect l="-1446" t="-1911" b="-16561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554629" y="5105400"/>
            <a:ext cx="401737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F= future traffic (AADT)</a:t>
            </a:r>
          </a:p>
          <a:p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C= current traffic</a:t>
            </a:r>
          </a:p>
          <a:p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 = annual rate of increase of traffic</a:t>
            </a:r>
          </a:p>
          <a:p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x= years of construction</a:t>
            </a:r>
          </a:p>
          <a:p>
            <a:r>
              <a:rPr lang="en-US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 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is the average design life (years)</a:t>
            </a:r>
          </a:p>
        </p:txBody>
      </p:sp>
      <p:sp>
        <p:nvSpPr>
          <p:cNvPr id="7" name="Rectangle 6"/>
          <p:cNvSpPr/>
          <p:nvPr/>
        </p:nvSpPr>
        <p:spPr>
          <a:xfrm>
            <a:off x="400921" y="1655466"/>
            <a:ext cx="74016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referred to as “Annual Average Daily Traffic” (AADT) for it is the:</a:t>
            </a:r>
          </a:p>
          <a:p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annual traffic averaged on a daily basis in both directions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030831" y="4189807"/>
                <a:ext cx="1481752" cy="461665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r>
                        <a:rPr lang="en-US" sz="240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0831" y="4189807"/>
                <a:ext cx="1481752" cy="461665"/>
              </a:xfrm>
              <a:prstGeom prst="rect">
                <a:avLst/>
              </a:prstGeom>
              <a:blipFill rotWithShape="0">
                <a:blip r:embed="rId4"/>
                <a:stretch>
                  <a:fillRect b="-1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1073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8" grpId="0"/>
      <p:bldP spid="10" grpId="0"/>
      <p:bldP spid="11" grpId="0" animBg="1"/>
      <p:bldP spid="12" grpId="0"/>
      <p:bldP spid="13" grpId="0" animBg="1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611832"/>
            <a:ext cx="6308680" cy="601756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300251" y="1524000"/>
            <a:ext cx="54102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30th-highest hourly volume is usually selected as the DHV</a:t>
            </a:r>
            <a:endParaRPr lang="ar-IQ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1" y="2689087"/>
            <a:ext cx="54102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30th-highest hourly volume for rural highways is usually between 12 and 18 percent of the ADT</a:t>
            </a:r>
            <a:endParaRPr lang="ar-IQ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600459"/>
            <a:ext cx="5410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DHV is typically between the 10th and 50th highest volume hour of the year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7200" y="4114800"/>
            <a:ext cx="4876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K-factor is the ratio between DHV and AADT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977" y="4800600"/>
            <a:ext cx="212942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2226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52402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  <p:sp>
        <p:nvSpPr>
          <p:cNvPr id="2" name="Rectangle 1"/>
          <p:cNvSpPr/>
          <p:nvPr/>
        </p:nvSpPr>
        <p:spPr>
          <a:xfrm>
            <a:off x="609600" y="413266"/>
            <a:ext cx="10668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Directional distribution factor (D) is the Factor reflecting the proportion of peak-hour traffic traveling in the peak direction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609600" y="1905000"/>
            <a:ext cx="57540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Directional design-hour volume (DDHV) is calculated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667001"/>
            <a:ext cx="4038600" cy="961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383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7630" y="228602"/>
            <a:ext cx="2218877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 Design Speed</a:t>
            </a:r>
          </a:p>
        </p:txBody>
      </p:sp>
      <p:sp>
        <p:nvSpPr>
          <p:cNvPr id="5" name="Rectangle 4"/>
          <p:cNvSpPr/>
          <p:nvPr/>
        </p:nvSpPr>
        <p:spPr>
          <a:xfrm>
            <a:off x="327626" y="914402"/>
            <a:ext cx="115595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Design speed is defined as a </a:t>
            </a:r>
            <a:r>
              <a:rPr lang="en-US" sz="24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selected speed to determine the various geometric features of 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</a:t>
            </a:r>
            <a:r>
              <a:rPr lang="en-US" sz="24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roadway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ar-IQ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5824" y="2655374"/>
            <a:ext cx="24096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depends on: </a:t>
            </a:r>
            <a:endParaRPr lang="ar-IQ" sz="28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39294" y="2150788"/>
            <a:ext cx="55123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24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functional classification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the highway</a:t>
            </a:r>
            <a:endParaRPr lang="ar-IQ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57490" y="2647457"/>
            <a:ext cx="35415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24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topography of the area</a:t>
            </a:r>
            <a:endParaRPr lang="ar-IQ" sz="2400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57491" y="3105542"/>
            <a:ext cx="4297459" cy="479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24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 use of the adjacent area</a:t>
            </a:r>
            <a:endParaRPr lang="ar-IQ" sz="2400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2" y="5105400"/>
            <a:ext cx="39264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highway design, topography is: </a:t>
            </a:r>
            <a:endParaRPr lang="ar-IQ" sz="20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42466" y="4167959"/>
            <a:ext cx="72351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u="sng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Level terrain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 relatively flat. Horizontal and vertical sight distances 	           are long</a:t>
            </a:r>
            <a:endParaRPr lang="ar-IQ" sz="20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042467" y="4951512"/>
            <a:ext cx="76161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u="sng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Rolling terrain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has natural, occasional steep slopes that often restrict 	             the normal vertical and horizontal alignments.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042467" y="5867400"/>
            <a:ext cx="76161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u="sng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Mountainous terrain</a:t>
            </a:r>
            <a:r>
              <a:rPr lang="en-US" sz="2000" b="1" u="sng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has sudden changes in ground elevation in both 	  	          the longitudinal and transverse directions</a:t>
            </a:r>
            <a:endParaRPr lang="ar-IQ" sz="20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20913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8323" y="337068"/>
            <a:ext cx="11734800" cy="479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Design speeds range from </a:t>
            </a:r>
            <a:r>
              <a:rPr lang="en-US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 mi/h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</a:t>
            </a:r>
            <a:r>
              <a:rPr lang="en-US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70 mi/h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with intermediate values of </a:t>
            </a:r>
            <a:r>
              <a:rPr lang="en-US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mi/h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increments</a:t>
            </a:r>
            <a:endParaRPr lang="ar-IQ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1175268"/>
            <a:ext cx="5943600" cy="479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freeways are designed for 60 to 70 mi/h</a:t>
            </a:r>
            <a:endParaRPr lang="ar-IQ" sz="24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2" y="1752602"/>
            <a:ext cx="8686799" cy="479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design speeds for other arterial roads range from 30 mi/h to 60 mi/h</a:t>
            </a:r>
            <a:endParaRPr lang="ar-IQ" sz="24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2" y="2438400"/>
            <a:ext cx="11276377" cy="4191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2705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7428" y="2286002"/>
            <a:ext cx="11277601" cy="479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design vehicle is selected to represent all vehicles on the highway</a:t>
            </a:r>
            <a:endParaRPr lang="ar-IQ" sz="24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9869" y="228602"/>
            <a:ext cx="2353786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 Design Vehicle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801" y="3048002"/>
            <a:ext cx="95249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Its weight, dimensions, and operating characteristics are used to establish the design standards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the highway</a:t>
            </a:r>
            <a:endParaRPr lang="ar-IQ" sz="24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7428" y="1295402"/>
            <a:ext cx="10896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design vehicle is:  </a:t>
            </a:r>
            <a:r>
              <a:rPr lang="en-US" sz="2400" i="1" u="sng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largest vehicle that is likely to use the highway with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   	                         </a:t>
            </a:r>
            <a:r>
              <a:rPr lang="en-US" sz="2400" i="1" u="sng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considerable frequency</a:t>
            </a:r>
            <a:endParaRPr lang="ar-IQ" sz="2400" i="1" u="sng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7428" y="4267202"/>
            <a:ext cx="10896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used to determine critical design features such as radii at intersections and turning roadways as well as highway grades</a:t>
            </a:r>
            <a:endParaRPr lang="ar-IQ" sz="24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9138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2" y="152402"/>
            <a:ext cx="3932359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4- Maximum Highway Grades</a:t>
            </a:r>
            <a:endParaRPr lang="ar-IQ" sz="2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817658"/>
            <a:ext cx="11430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selection of maximum grades for a highway depends on the </a:t>
            </a:r>
            <a:r>
              <a:rPr lang="en-US" sz="2400" i="1" u="sng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design speed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the </a:t>
            </a:r>
            <a:r>
              <a:rPr lang="en-US" sz="2400" i="1" u="sng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design vehicle</a:t>
            </a:r>
            <a:endParaRPr lang="ar-IQ" sz="2400" i="1" u="sng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1879487"/>
            <a:ext cx="1143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Steep grades affect the performance of heavy vehicles as well as that of of passenger cars</a:t>
            </a:r>
            <a:endParaRPr lang="ar-IQ" sz="24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2440633"/>
            <a:ext cx="9601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grades of 4 to 5 percent have little or no effect on passenger cars</a:t>
            </a:r>
            <a:endParaRPr lang="ar-IQ" sz="24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3045061"/>
            <a:ext cx="10896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Maximum grades have been established based on the operating characteristics of the design vehicle</a:t>
            </a:r>
            <a:endParaRPr lang="ar-IQ" sz="24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5311" y="3876058"/>
            <a:ext cx="11277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Minimum grades depend on the drainage conditions of the highway</a:t>
            </a:r>
            <a:endParaRPr lang="ar-IQ" sz="24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1" y="4650038"/>
            <a:ext cx="112775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Zero percent grades may be used on uncurbed pavements with adequate cross slopes</a:t>
            </a:r>
            <a:endParaRPr lang="ar-IQ" sz="24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801" y="5296028"/>
            <a:ext cx="868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Longitudinal grade should be provided, when pavements are curbed</a:t>
            </a:r>
            <a:endParaRPr lang="ar-IQ" sz="24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4801" y="6024265"/>
            <a:ext cx="82105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customary to use a minimum of 0.5 - 3 percent in such cases</a:t>
            </a:r>
            <a:endParaRPr lang="ar-IQ" sz="24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0152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1372</Words>
  <Application>Microsoft Office PowerPoint</Application>
  <PresentationFormat>Widescreen</PresentationFormat>
  <Paragraphs>142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Times New Roman</vt:lpstr>
      <vt:lpstr>TimesTen-Roman</vt:lpstr>
      <vt:lpstr>Office Theme</vt:lpstr>
      <vt:lpstr>Highway Planning &amp; Design Lecture - 2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Highway Planning &amp; Design Lecture - 2</dc:title>
  <dc:creator>raquim r</dc:creator>
  <cp:lastModifiedBy>raquim r</cp:lastModifiedBy>
  <cp:revision>2</cp:revision>
  <dcterms:created xsi:type="dcterms:W3CDTF">2018-11-18T19:44:17Z</dcterms:created>
  <dcterms:modified xsi:type="dcterms:W3CDTF">2018-11-18T20:08:38Z</dcterms:modified>
</cp:coreProperties>
</file>